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65" r:id="rId3"/>
    <p:sldId id="258" r:id="rId4"/>
    <p:sldId id="279" r:id="rId5"/>
    <p:sldId id="261" r:id="rId6"/>
    <p:sldId id="260" r:id="rId7"/>
    <p:sldId id="262" r:id="rId8"/>
    <p:sldId id="263" r:id="rId9"/>
    <p:sldId id="264" r:id="rId10"/>
    <p:sldId id="266" r:id="rId11"/>
    <p:sldId id="267" r:id="rId12"/>
    <p:sldId id="274" r:id="rId13"/>
    <p:sldId id="277" r:id="rId14"/>
    <p:sldId id="275" r:id="rId15"/>
    <p:sldId id="276" r:id="rId16"/>
    <p:sldId id="278" r:id="rId17"/>
    <p:sldId id="280" r:id="rId18"/>
    <p:sldId id="293" r:id="rId19"/>
    <p:sldId id="294" r:id="rId20"/>
    <p:sldId id="295" r:id="rId21"/>
    <p:sldId id="296" r:id="rId22"/>
    <p:sldId id="297" r:id="rId23"/>
    <p:sldId id="298" r:id="rId24"/>
    <p:sldId id="299" r:id="rId25"/>
    <p:sldId id="301" r:id="rId26"/>
    <p:sldId id="30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8/20/2019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p>
          <a:p>
            <a:r>
              <a:rPr lang="en-US"/>
              <a:t>AIoT：操作系统的挑战</a:t>
            </a:r>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p>
          <a:p>
            <a:r>
              <a:rPr lang="en-US"/>
              <a:t>AIoT：操作系统的挑战</a:t>
            </a:r>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t>14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p>
        </p:txBody>
      </p:sp>
      <p:sp>
        <p:nvSpPr>
          <p:cNvPr id="4" name="Slide Number Placeholder 3"/>
          <p:cNvSpPr>
            <a:spLocks noGrp="1"/>
          </p:cNvSpPr>
          <p:nvPr>
            <p:ph type="sldNum" sz="quarter" idx="5"/>
          </p:nvPr>
        </p:nvSpPr>
        <p:spPr/>
        <p:txBody>
          <a:bodyPr/>
          <a:lstStyle/>
          <a:p>
            <a:fld id="{21B2AA4F-B828-4D7C-AFD3-893933DAFCB4}" type="slidenum">
              <a:rPr lang="en-US" smtClean="0"/>
              <a:t>15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p>
          <a:p>
            <a:r>
              <a:rPr lang="x-none" altLang="en-US"/>
              <a:t>https://www.zhihu.com/question/319688949</a:t>
            </a:r>
          </a:p>
          <a:p>
            <a:r>
              <a:rPr lang="x-none" altLang="en-US"/>
              <a:t>https://blog.yadutaf.fr/2013/12/22/introduction-to-linux-namespaces-part-1-uts/</a:t>
            </a:r>
          </a:p>
        </p:txBody>
      </p:sp>
      <p:sp>
        <p:nvSpPr>
          <p:cNvPr id="4" name="Slide Number Placeholder 3"/>
          <p:cNvSpPr>
            <a:spLocks noGrp="1"/>
          </p:cNvSpPr>
          <p:nvPr>
            <p:ph type="sldNum" sz="quarter" idx="5"/>
          </p:nvPr>
        </p:nvSpPr>
        <p:spPr/>
        <p:txBody>
          <a:bodyPr/>
          <a:lstStyle/>
          <a:p>
            <a:fld id="{21B2AA4F-B828-4D7C-AFD3-893933DAFCB4}" type="slidenum">
              <a:rPr lang="en-US" smtClean="0"/>
              <a:t>24</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Android Security Model: </a:t>
            </a:r>
            <a:r>
              <a:rPr lang="en-US" dirty="0">
                <a:hlinkClick r:id="rId3"/>
              </a:rPr>
              <a:t>http://newandroidbook.com/files/AnDevSec.pdf</a:t>
            </a:r>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t>25</a:t>
            </a:fld>
            <a:endParaRPr lang="en-US"/>
          </a:p>
        </p:txBody>
      </p:sp>
    </p:spTree>
    <p:extLst>
      <p:ext uri="{BB962C8B-B14F-4D97-AF65-F5344CB8AC3E}">
        <p14:creationId xmlns:p14="http://schemas.microsoft.com/office/powerpoint/2010/main" val="2723304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DE934FF-F4E1-47C5-9CA5-30A81DDE2BE4}" type="datetimeFigureOut">
              <a:rPr lang="en-US" smtClean="0"/>
              <a:t>8/20/2019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t>8/20/2019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t>8/20/2019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t>8/20/2019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t>8/20/2019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E934FF-F4E1-47C5-9CA5-30A81DDE2BE4}" type="datetimeFigureOut">
              <a:rPr lang="en-US" smtClean="0"/>
              <a:t>8/20/2019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E934FF-F4E1-47C5-9CA5-30A81DDE2BE4}" type="datetimeFigureOut">
              <a:rPr lang="en-US" smtClean="0"/>
              <a:t>8/20/2019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E934FF-F4E1-47C5-9CA5-30A81DDE2BE4}" type="datetimeFigureOut">
              <a:rPr lang="en-US" smtClean="0"/>
              <a:t>8/20/2019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t>8/20/2019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t>8/20/2019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t>8/20/2019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t>8/20/2019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p>
          <a:p>
            <a:r>
              <a:rPr lang="x-none" altLang="en-US"/>
              <a:t>2019/08/15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p>
        </p:txBody>
      </p:sp>
      <p:pic>
        <p:nvPicPr>
          <p:cNvPr id="4" name="Content Placeholder 3"/>
          <p:cNvPicPr>
            <a:picLocks noGrp="1" noChangeAspect="1"/>
          </p:cNvPicPr>
          <p:nvPr>
            <p:ph idx="1"/>
          </p:nvPr>
        </p:nvPicPr>
        <p:blipFill>
          <a:blip r:embed="rId2"/>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p>
        </p:txBody>
      </p:sp>
      <p:pic>
        <p:nvPicPr>
          <p:cNvPr id="4" name="Picture 3"/>
          <p:cNvPicPr>
            <a:picLocks noChangeAspect="1"/>
          </p:cNvPicPr>
          <p:nvPr/>
        </p:nvPicPr>
        <p:blipFill>
          <a:blip r:embed="rId2"/>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p>
        </p:txBody>
      </p:sp>
      <p:pic>
        <p:nvPicPr>
          <p:cNvPr id="4" name="Content Placeholder 3"/>
          <p:cNvPicPr>
            <a:picLocks noGrp="1" noChangeAspect="1"/>
          </p:cNvPicPr>
          <p:nvPr>
            <p:ph idx="1"/>
          </p:nvPr>
        </p:nvPicPr>
        <p:blipFill>
          <a:blip r:embed="rId2"/>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3"/>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p>
        </p:txBody>
      </p:sp>
      <p:pic>
        <p:nvPicPr>
          <p:cNvPr id="4" name="Content Placeholder 3"/>
          <p:cNvPicPr>
            <a:picLocks noGrp="1" noChangeAspect="1"/>
          </p:cNvPicPr>
          <p:nvPr>
            <p:ph idx="1"/>
          </p:nvPr>
        </p:nvPicPr>
        <p:blipFill>
          <a:blip r:embed="rId3"/>
          <a:stretch>
            <a:fillRect/>
          </a:stretch>
        </p:blipFill>
        <p:spPr>
          <a:xfrm>
            <a:off x="429260" y="3907155"/>
            <a:ext cx="4660265" cy="2825115"/>
          </a:xfrm>
          <a:prstGeom prst="rect">
            <a:avLst/>
          </a:prstGeom>
        </p:spPr>
      </p:pic>
      <p:pic>
        <p:nvPicPr>
          <p:cNvPr id="5" name="Picture 4"/>
          <p:cNvPicPr>
            <a:picLocks noChangeAspect="1"/>
          </p:cNvPicPr>
          <p:nvPr/>
        </p:nvPicPr>
        <p:blipFill>
          <a:blip r:embed="rId4"/>
          <a:stretch>
            <a:fillRect/>
          </a:stretch>
        </p:blipFill>
        <p:spPr>
          <a:xfrm>
            <a:off x="7062470" y="4161790"/>
            <a:ext cx="4816475" cy="2572385"/>
          </a:xfrm>
          <a:prstGeom prst="rect">
            <a:avLst/>
          </a:prstGeom>
        </p:spPr>
      </p:pic>
      <p:pic>
        <p:nvPicPr>
          <p:cNvPr id="6" name="Picture 5"/>
          <p:cNvPicPr>
            <a:picLocks noChangeAspect="1"/>
          </p:cNvPicPr>
          <p:nvPr/>
        </p:nvPicPr>
        <p:blipFill>
          <a:blip r:embed="rId5"/>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p>
          <a:p>
            <a:pPr fontAlgn="auto">
              <a:lnSpc>
                <a:spcPct val="150000"/>
              </a:lnSpc>
            </a:pPr>
            <a:r>
              <a:rPr lang="en-US"/>
              <a:t>2GB+32GB（Pro版）55英寸三面无边全面屏设计，屏占比高达94%</a:t>
            </a:r>
          </a:p>
          <a:p>
            <a:pPr fontAlgn="auto">
              <a:lnSpc>
                <a:spcPct val="150000"/>
              </a:lnSpc>
            </a:pPr>
            <a:r>
              <a:rPr lang="en-US"/>
              <a:t>搭载鸿鹄818智慧芯片、海思Hi3516DV300 NPU芯片</a:t>
            </a:r>
          </a:p>
          <a:p>
            <a:pPr fontAlgn="auto">
              <a:lnSpc>
                <a:spcPct val="150000"/>
              </a:lnSpc>
            </a:pPr>
            <a:r>
              <a:rPr lang="en-US"/>
              <a:t>4K分辨率，最高亮度400nit，广色域达到87%NTSC，德国莱茵低蓝光护眼认证</a:t>
            </a:r>
          </a:p>
          <a:p>
            <a:pPr fontAlgn="auto">
              <a:lnSpc>
                <a:spcPct val="150000"/>
              </a:lnSpc>
            </a:pPr>
            <a:r>
              <a:rPr lang="en-US"/>
              <a:t>6.9mm超窄机身、3D圆弧全金属无缝弯折中框</a:t>
            </a:r>
          </a:p>
          <a:p>
            <a:pPr fontAlgn="auto">
              <a:lnSpc>
                <a:spcPct val="150000"/>
              </a:lnSpc>
            </a:pPr>
            <a:r>
              <a:rPr lang="en-US"/>
              <a:t>钻石纹理“美背”、炫彩呼吸灯、动态屏保、极简UI设计</a:t>
            </a:r>
          </a:p>
          <a:p>
            <a:pPr fontAlgn="auto">
              <a:lnSpc>
                <a:spcPct val="150000"/>
              </a:lnSpc>
            </a:pPr>
            <a:r>
              <a:rPr lang="en-US"/>
              <a:t>标准版4*10w扬声器，无升降摄像头，Pro版6*10w扬声器，有升降摄像头</a:t>
            </a:r>
          </a:p>
          <a:p>
            <a:pPr fontAlgn="auto">
              <a:lnSpc>
                <a:spcPct val="150000"/>
              </a:lnSpc>
            </a:pPr>
            <a:r>
              <a:rPr lang="en-US"/>
              <a:t>Huawei Histen专业音效提供华为视频、酷喵、芒果TV、极光TV四大视频平台内容</a:t>
            </a:r>
          </a:p>
          <a:p>
            <a:pPr fontAlgn="auto">
              <a:lnSpc>
                <a:spcPct val="150000"/>
              </a:lnSpc>
            </a:pPr>
            <a:r>
              <a:rPr lang="en-US"/>
              <a:t>1秒唤醒、</a:t>
            </a:r>
            <a:r>
              <a:rPr lang="en-US" b="1"/>
              <a:t>2秒开机</a:t>
            </a:r>
            <a:r>
              <a:rPr lang="en-US"/>
              <a:t>，没时间放广告，未来也不会有广告</a:t>
            </a:r>
          </a:p>
          <a:p>
            <a:pPr fontAlgn="auto">
              <a:lnSpc>
                <a:spcPct val="150000"/>
              </a:lnSpc>
            </a:pPr>
            <a:r>
              <a:rPr lang="en-US"/>
              <a:t>升降式摄像头，最高支持1080P视频，有10°俯仰</a:t>
            </a:r>
          </a:p>
          <a:p>
            <a:pPr fontAlgn="auto">
              <a:lnSpc>
                <a:spcPct val="150000"/>
              </a:lnSpc>
            </a:pPr>
            <a:r>
              <a:rPr lang="en-US"/>
              <a:t>标准版3799（无升降式摄像头），Pro版4799</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 &amp; A</a:t>
            </a:r>
          </a:p>
        </p:txBody>
      </p:sp>
      <p:sp>
        <p:nvSpPr>
          <p:cNvPr id="3" name="Content Placeholder 2"/>
          <p:cNvSpPr>
            <a:spLocks noGrp="1"/>
          </p:cNvSpPr>
          <p:nvPr>
            <p:ph idx="1"/>
          </p:nvPr>
        </p:nvSpPr>
        <p:spPr/>
        <p:txBody>
          <a:bodyPr>
            <a:normAutofit fontScale="40000" lnSpcReduction="20000"/>
          </a:bodyPr>
          <a:lstStyle/>
          <a:p>
            <a:pPr>
              <a:lnSpc>
                <a:spcPct val="170000"/>
              </a:lnSpc>
            </a:pPr>
            <a:r>
              <a:rPr lang="en-US" dirty="0"/>
              <a:t>1.	How is it compared Linux, Android and Chromium architecture? What’s similarity? How efficient it is in terms of memory footprint? Real time, Etc. </a:t>
            </a:r>
          </a:p>
          <a:p>
            <a:pPr>
              <a:lnSpc>
                <a:spcPct val="170000"/>
              </a:lnSpc>
            </a:pPr>
            <a:r>
              <a:rPr lang="en-US" dirty="0"/>
              <a:t>[</a:t>
            </a:r>
            <a:r>
              <a:rPr lang="en-US" dirty="0" err="1"/>
              <a:t>alanz</a:t>
            </a:r>
            <a:r>
              <a:rPr lang="en-US" dirty="0"/>
              <a:t>] </a:t>
            </a:r>
            <a:r>
              <a:rPr lang="zh-CN" altLang="en-US" dirty="0"/>
              <a:t>今天的</a:t>
            </a:r>
            <a:r>
              <a:rPr lang="en-US" dirty="0" err="1"/>
              <a:t>HarmonyOS</a:t>
            </a:r>
            <a:r>
              <a:rPr lang="zh-CN" altLang="en-US" dirty="0"/>
              <a:t>实际上是在标准</a:t>
            </a:r>
            <a:r>
              <a:rPr lang="en-US" dirty="0"/>
              <a:t>ANDROID</a:t>
            </a:r>
            <a:r>
              <a:rPr lang="zh-CN" altLang="en-US" dirty="0"/>
              <a:t>中引入方舟编译器</a:t>
            </a:r>
            <a:r>
              <a:rPr lang="en-US" altLang="zh-CN" dirty="0"/>
              <a:t>(</a:t>
            </a:r>
            <a:r>
              <a:rPr lang="zh-CN" altLang="en-US" dirty="0"/>
              <a:t>提高应用运行速度</a:t>
            </a:r>
            <a:r>
              <a:rPr lang="en-US" altLang="zh-CN" dirty="0"/>
              <a:t>) + </a:t>
            </a:r>
            <a:r>
              <a:rPr lang="zh-CN" altLang="en-US" dirty="0"/>
              <a:t>华为的</a:t>
            </a:r>
            <a:r>
              <a:rPr lang="en-US" dirty="0"/>
              <a:t>EMUI 10 (</a:t>
            </a:r>
            <a:r>
              <a:rPr lang="zh-CN" altLang="en-US" dirty="0"/>
              <a:t>这个就是华为定制的</a:t>
            </a:r>
            <a:r>
              <a:rPr lang="en-US" dirty="0"/>
              <a:t>ANDROID), </a:t>
            </a:r>
            <a:r>
              <a:rPr lang="zh-CN" altLang="en-US" dirty="0"/>
              <a:t>这些部分今天没有开源，拿不到</a:t>
            </a:r>
            <a:r>
              <a:rPr lang="en-US" dirty="0"/>
              <a:t>CODE</a:t>
            </a:r>
            <a:r>
              <a:rPr lang="zh-CN" altLang="en-US" dirty="0"/>
              <a:t>在</a:t>
            </a:r>
            <a:r>
              <a:rPr lang="en-US" dirty="0"/>
              <a:t>X86</a:t>
            </a:r>
            <a:r>
              <a:rPr lang="zh-CN" altLang="en-US" dirty="0"/>
              <a:t>上试用，且应用在华为</a:t>
            </a:r>
            <a:r>
              <a:rPr lang="en-US" dirty="0"/>
              <a:t>CPU</a:t>
            </a:r>
            <a:r>
              <a:rPr lang="zh-CN" altLang="en-US" dirty="0"/>
              <a:t>的手机上；在</a:t>
            </a:r>
            <a:r>
              <a:rPr lang="en-US" dirty="0" err="1"/>
              <a:t>HarmonyOS</a:t>
            </a:r>
            <a:r>
              <a:rPr lang="zh-CN" altLang="en-US" dirty="0"/>
              <a:t>代码库中能看到的开源是华为为</a:t>
            </a:r>
            <a:r>
              <a:rPr lang="en-US" dirty="0"/>
              <a:t>IoT</a:t>
            </a:r>
            <a:r>
              <a:rPr lang="zh-CN" altLang="en-US" dirty="0"/>
              <a:t>做的</a:t>
            </a:r>
            <a:r>
              <a:rPr lang="en-US" dirty="0" err="1"/>
              <a:t>LiteOS</a:t>
            </a:r>
            <a:r>
              <a:rPr lang="en-US" dirty="0"/>
              <a:t> (</a:t>
            </a:r>
            <a:r>
              <a:rPr lang="en-US" dirty="0" err="1"/>
              <a:t>HarmonyOS</a:t>
            </a:r>
            <a:r>
              <a:rPr lang="en-US" dirty="0"/>
              <a:t> repository: https://github.com/Awesome-HarmonyOS/).  </a:t>
            </a:r>
            <a:r>
              <a:rPr lang="en-US" dirty="0" err="1"/>
              <a:t>LiteOS</a:t>
            </a:r>
            <a:r>
              <a:rPr lang="zh-CN" altLang="en-US" dirty="0"/>
              <a:t>本身运行代码</a:t>
            </a:r>
            <a:r>
              <a:rPr lang="en-US" altLang="zh-CN" dirty="0"/>
              <a:t>10</a:t>
            </a:r>
            <a:r>
              <a:rPr lang="en-US" dirty="0"/>
              <a:t>KB,</a:t>
            </a:r>
            <a:r>
              <a:rPr lang="zh-CN" altLang="en-US" dirty="0"/>
              <a:t>本身是物联网</a:t>
            </a:r>
            <a:r>
              <a:rPr lang="en-US" dirty="0"/>
              <a:t>OS,</a:t>
            </a:r>
            <a:r>
              <a:rPr lang="zh-CN" altLang="en-US" dirty="0"/>
              <a:t>不是严格意义上的</a:t>
            </a:r>
            <a:r>
              <a:rPr lang="en-US" dirty="0"/>
              <a:t>RTOS（</a:t>
            </a:r>
            <a:r>
              <a:rPr lang="zh-CN" altLang="en-US" dirty="0"/>
              <a:t>与</a:t>
            </a:r>
            <a:r>
              <a:rPr lang="en-US" dirty="0" err="1"/>
              <a:t>VxWork</a:t>
            </a:r>
            <a:r>
              <a:rPr lang="zh-CN" altLang="en-US" dirty="0"/>
              <a:t>和</a:t>
            </a:r>
            <a:r>
              <a:rPr lang="en-US" dirty="0"/>
              <a:t>QNX</a:t>
            </a:r>
            <a:r>
              <a:rPr lang="zh-CN" altLang="en-US" dirty="0"/>
              <a:t>比），是与</a:t>
            </a:r>
            <a:r>
              <a:rPr lang="en-US" dirty="0"/>
              <a:t>GOOGLE</a:t>
            </a:r>
            <a:r>
              <a:rPr lang="zh-CN" altLang="en-US" dirty="0"/>
              <a:t>的</a:t>
            </a:r>
            <a:r>
              <a:rPr lang="en-US" dirty="0" err="1"/>
              <a:t>Brillo</a:t>
            </a:r>
            <a:r>
              <a:rPr lang="zh-CN" altLang="en-US" dirty="0"/>
              <a:t>对标。</a:t>
            </a:r>
          </a:p>
          <a:p>
            <a:pPr>
              <a:lnSpc>
                <a:spcPct val="170000"/>
              </a:lnSpc>
            </a:pPr>
            <a:endParaRPr lang="zh-CN" altLang="en-US" dirty="0"/>
          </a:p>
          <a:p>
            <a:pPr>
              <a:lnSpc>
                <a:spcPct val="170000"/>
              </a:lnSpc>
            </a:pPr>
            <a:r>
              <a:rPr lang="en-US" altLang="zh-CN" dirty="0"/>
              <a:t>2.	</a:t>
            </a:r>
            <a:r>
              <a:rPr lang="en-US" dirty="0"/>
              <a:t>Will Linux and Android driver as well as Apps compatible with Harmony? They claim Android App can run on it.</a:t>
            </a:r>
          </a:p>
          <a:p>
            <a:pPr>
              <a:lnSpc>
                <a:spcPct val="170000"/>
              </a:lnSpc>
            </a:pPr>
            <a:r>
              <a:rPr lang="en-US" dirty="0"/>
              <a:t>[</a:t>
            </a:r>
            <a:r>
              <a:rPr lang="en-US" dirty="0" err="1"/>
              <a:t>alanz</a:t>
            </a:r>
            <a:r>
              <a:rPr lang="en-US" dirty="0"/>
              <a:t>] </a:t>
            </a:r>
            <a:r>
              <a:rPr lang="zh-CN" altLang="en-US" dirty="0"/>
              <a:t>目前的</a:t>
            </a:r>
            <a:r>
              <a:rPr lang="en-US" dirty="0" err="1"/>
              <a:t>HarmonyOS</a:t>
            </a:r>
            <a:r>
              <a:rPr lang="zh-CN" altLang="en-US" dirty="0"/>
              <a:t>就是定制的</a:t>
            </a:r>
            <a:r>
              <a:rPr lang="en-US" dirty="0"/>
              <a:t>Android, </a:t>
            </a:r>
            <a:r>
              <a:rPr lang="zh-CN" altLang="en-US" dirty="0"/>
              <a:t>所以没有</a:t>
            </a:r>
            <a:r>
              <a:rPr lang="en-US" dirty="0"/>
              <a:t>app</a:t>
            </a:r>
            <a:r>
              <a:rPr lang="zh-CN" altLang="en-US" dirty="0"/>
              <a:t>运行问题。从图片上看，</a:t>
            </a:r>
            <a:r>
              <a:rPr lang="en-US" dirty="0" err="1"/>
              <a:t>HarmonyOS</a:t>
            </a:r>
            <a:r>
              <a:rPr lang="zh-CN" altLang="en-US" dirty="0"/>
              <a:t>会通过替换</a:t>
            </a:r>
            <a:r>
              <a:rPr lang="en-US" dirty="0"/>
              <a:t>Android ART</a:t>
            </a:r>
            <a:r>
              <a:rPr lang="zh-CN" altLang="en-US" dirty="0"/>
              <a:t>为方舟</a:t>
            </a:r>
            <a:r>
              <a:rPr lang="en-US" dirty="0"/>
              <a:t>runtime,</a:t>
            </a:r>
            <a:r>
              <a:rPr lang="zh-CN" altLang="en-US" dirty="0"/>
              <a:t>可能采用的技术类似</a:t>
            </a:r>
            <a:r>
              <a:rPr lang="en-US" dirty="0"/>
              <a:t>Chromium OS</a:t>
            </a:r>
            <a:r>
              <a:rPr lang="zh-CN" altLang="en-US" dirty="0"/>
              <a:t>里面的</a:t>
            </a:r>
            <a:r>
              <a:rPr lang="en-US" dirty="0" err="1"/>
              <a:t>RunC</a:t>
            </a:r>
            <a:r>
              <a:rPr lang="en-US" dirty="0"/>
              <a:t>(</a:t>
            </a:r>
            <a:r>
              <a:rPr lang="zh-CN" altLang="en-US" dirty="0"/>
              <a:t>容器隔离技术</a:t>
            </a:r>
            <a:r>
              <a:rPr lang="en-US" altLang="zh-CN" dirty="0"/>
              <a:t>)</a:t>
            </a:r>
            <a:r>
              <a:rPr lang="zh-CN" altLang="en-US" dirty="0"/>
              <a:t>。这样这个开源生态可以集成在一起，就像现在</a:t>
            </a:r>
            <a:r>
              <a:rPr lang="en-US" dirty="0"/>
              <a:t>Chrome OS</a:t>
            </a:r>
            <a:r>
              <a:rPr lang="zh-CN" altLang="en-US" dirty="0"/>
              <a:t>所做的一样。</a:t>
            </a:r>
          </a:p>
          <a:p>
            <a:pPr>
              <a:lnSpc>
                <a:spcPct val="170000"/>
              </a:lnSpc>
            </a:pPr>
            <a:endParaRPr lang="zh-CN" altLang="en-US" dirty="0"/>
          </a:p>
          <a:p>
            <a:pPr>
              <a:lnSpc>
                <a:spcPct val="170000"/>
              </a:lnSpc>
            </a:pPr>
            <a:r>
              <a:rPr lang="en-US" altLang="zh-CN" dirty="0"/>
              <a:t>3.	</a:t>
            </a:r>
            <a:r>
              <a:rPr lang="en-US" dirty="0"/>
              <a:t>What’s their development tools?</a:t>
            </a:r>
          </a:p>
          <a:p>
            <a:pPr>
              <a:lnSpc>
                <a:spcPct val="170000"/>
              </a:lnSpc>
            </a:pPr>
            <a:r>
              <a:rPr lang="en-US" dirty="0"/>
              <a:t>[</a:t>
            </a:r>
            <a:r>
              <a:rPr lang="en-US" dirty="0" err="1"/>
              <a:t>alanz</a:t>
            </a:r>
            <a:r>
              <a:rPr lang="en-US" dirty="0"/>
              <a:t>] </a:t>
            </a:r>
            <a:r>
              <a:rPr lang="zh-CN" altLang="en-US" dirty="0"/>
              <a:t>在华为开源</a:t>
            </a:r>
            <a:r>
              <a:rPr lang="en-US" dirty="0" err="1"/>
              <a:t>HarmonyOS</a:t>
            </a:r>
            <a:r>
              <a:rPr lang="zh-CN" altLang="en-US" dirty="0"/>
              <a:t>的</a:t>
            </a:r>
            <a:r>
              <a:rPr lang="en-US" dirty="0"/>
              <a:t>code</a:t>
            </a:r>
            <a:r>
              <a:rPr lang="zh-CN" altLang="en-US" dirty="0"/>
              <a:t>后才清楚。</a:t>
            </a:r>
          </a:p>
          <a:p>
            <a:pPr>
              <a:lnSpc>
                <a:spcPct val="170000"/>
              </a:lnSpc>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Application Running Model in Android</a:t>
            </a:r>
          </a:p>
        </p:txBody>
      </p:sp>
      <p:sp>
        <p:nvSpPr>
          <p:cNvPr id="3" name="Content Placeholder 2"/>
          <p:cNvSpPr>
            <a:spLocks noGrp="1"/>
          </p:cNvSpPr>
          <p:nvPr>
            <p:ph idx="1"/>
          </p:nvPr>
        </p:nvSpPr>
        <p:spPr/>
        <p:txBody>
          <a:bodyPr>
            <a:normAutofit fontScale="75000" lnSpcReduction="10000"/>
          </a:bodyPr>
          <a:lstStyle/>
          <a:p>
            <a:r>
              <a:rPr lang="en-US"/>
              <a:t>在 Android 5.0 正式采用 ART 之前，Android 采用的是 解释执行 + JIT 的方式执行 Java代码</a:t>
            </a:r>
            <a:r>
              <a:rPr lang="x-none" altLang="en-US"/>
              <a:t>;</a:t>
            </a:r>
          </a:p>
          <a:p>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p>
          <a:p>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p>
          <a:p>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p>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2"/>
          <a:stretch>
            <a:fillRect/>
          </a:stretch>
        </p:blipFill>
        <p:spPr>
          <a:xfrm>
            <a:off x="848360" y="1819910"/>
            <a:ext cx="8105775" cy="45859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p>
        </p:txBody>
      </p:sp>
      <p:sp>
        <p:nvSpPr>
          <p:cNvPr id="3" name="Content Placeholder 2"/>
          <p:cNvSpPr>
            <a:spLocks noGrp="1"/>
          </p:cNvSpPr>
          <p:nvPr>
            <p:ph idx="1"/>
          </p:nvPr>
        </p:nvSpPr>
        <p:spPr/>
        <p:txBody>
          <a:bodyPr>
            <a:normAutofit fontScale="65000" lnSpcReduction="10000"/>
          </a:bodyPr>
          <a:lstStyle/>
          <a:p>
            <a:pPr fontAlgn="auto">
              <a:lnSpc>
                <a:spcPct val="150000"/>
              </a:lnSpc>
            </a:pPr>
            <a:r>
              <a:rPr lang="x-none" altLang="en-US"/>
              <a:t>Today's HarmonyOS is EMU10 (Huawei customizes Android-10) + Ark compiler;</a:t>
            </a:r>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a:t>
            </a:r>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is just develop application for </a:t>
            </a:r>
            <a:r>
              <a:rPr lang="x-none" altLang="en-US" b="1"/>
              <a:t>Ark Runtime</a:t>
            </a:r>
            <a:r>
              <a:rPr lang="x-none" altLang="en-US"/>
              <a:t>, that will enhance Huawei ecosystem further more;</a:t>
            </a:r>
          </a:p>
          <a:p>
            <a:pPr fontAlgn="auto">
              <a:lnSpc>
                <a:spcPct val="150000"/>
              </a:lnSpc>
            </a:pPr>
            <a:r>
              <a:rPr lang="x-none" altLang="en-US"/>
              <a:t>As being the transition phase, both ART and Ark Runtime will be resided in Android, so traditional Android applications can directly run over ART if not re-compiled w/ Ark compiler, the new Ark compiled applications can run over Ark runtime.</a:t>
            </a:r>
          </a:p>
          <a:p>
            <a:pPr fontAlgn="auto">
              <a:lnSpc>
                <a:spcPct val="150000"/>
              </a:lnSpc>
            </a:pP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5" name="Picture 4"/>
          <p:cNvPicPr>
            <a:picLocks noChangeAspect="1"/>
          </p:cNvPicPr>
          <p:nvPr/>
        </p:nvPicPr>
        <p:blipFill>
          <a:blip r:embed="rId2"/>
          <a:stretch>
            <a:fillRect/>
          </a:stretch>
        </p:blipFill>
        <p:spPr>
          <a:xfrm>
            <a:off x="900430" y="1500505"/>
            <a:ext cx="8625205" cy="48234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2"/>
          <a:stretch>
            <a:fillRect/>
          </a:stretch>
        </p:blipFill>
        <p:spPr>
          <a:xfrm>
            <a:off x="892810" y="1819910"/>
            <a:ext cx="8061325" cy="455422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2"/>
          <a:stretch>
            <a:fillRect/>
          </a:stretch>
        </p:blipFill>
        <p:spPr>
          <a:xfrm>
            <a:off x="904875" y="1820545"/>
            <a:ext cx="8047990" cy="42868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2"/>
          <a:stretch>
            <a:fillRect/>
          </a:stretch>
        </p:blipFill>
        <p:spPr>
          <a:xfrm>
            <a:off x="828675" y="1605280"/>
            <a:ext cx="8124190" cy="47663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p>
        </p:txBody>
      </p:sp>
      <p:pic>
        <p:nvPicPr>
          <p:cNvPr id="4" name="Picture 3"/>
          <p:cNvPicPr>
            <a:picLocks noChangeAspect="1"/>
          </p:cNvPicPr>
          <p:nvPr/>
        </p:nvPicPr>
        <p:blipFill>
          <a:blip r:embed="rId3"/>
          <a:stretch>
            <a:fillRect/>
          </a:stretch>
        </p:blipFill>
        <p:spPr>
          <a:xfrm>
            <a:off x="635635" y="942975"/>
            <a:ext cx="8753475" cy="3497580"/>
          </a:xfrm>
          <a:prstGeom prst="rect">
            <a:avLst/>
          </a:prstGeom>
        </p:spPr>
      </p:pic>
      <p:pic>
        <p:nvPicPr>
          <p:cNvPr id="5" name="Picture 4"/>
          <p:cNvPicPr>
            <a:picLocks noChangeAspect="1"/>
          </p:cNvPicPr>
          <p:nvPr/>
        </p:nvPicPr>
        <p:blipFill>
          <a:blip r:embed="rId4"/>
          <a:stretch>
            <a:fillRect/>
          </a:stretch>
        </p:blipFill>
        <p:spPr>
          <a:xfrm>
            <a:off x="5213985" y="4227830"/>
            <a:ext cx="6619240" cy="24479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p>
        </p:txBody>
      </p:sp>
      <p:pic>
        <p:nvPicPr>
          <p:cNvPr id="4" name="Picture 3"/>
          <p:cNvPicPr>
            <a:picLocks noChangeAspect="1"/>
          </p:cNvPicPr>
          <p:nvPr/>
        </p:nvPicPr>
        <p:blipFill>
          <a:blip r:embed="rId3"/>
          <a:stretch>
            <a:fillRect/>
          </a:stretch>
        </p:blipFill>
        <p:spPr>
          <a:xfrm>
            <a:off x="803275" y="890270"/>
            <a:ext cx="7063740" cy="581406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p>
        </p:txBody>
      </p:sp>
      <p:pic>
        <p:nvPicPr>
          <p:cNvPr id="4" name="Picture 3"/>
          <p:cNvPicPr>
            <a:picLocks noChangeAspect="1"/>
          </p:cNvPicPr>
          <p:nvPr/>
        </p:nvPicPr>
        <p:blipFill>
          <a:blip r:embed="rId2"/>
          <a:stretch>
            <a:fillRect/>
          </a:stretch>
        </p:blipFill>
        <p:spPr>
          <a:xfrm>
            <a:off x="936625" y="1577975"/>
            <a:ext cx="8507730" cy="51022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p>
          <a:p>
            <a:pPr fontAlgn="auto">
              <a:lnSpc>
                <a:spcPct val="150000"/>
              </a:lnSpc>
            </a:pPr>
            <a:r>
              <a:rPr lang="x-none" altLang="en-US"/>
              <a:t>HarmonyOS has three layers of architecture. The first layer is the core, the second layer is the basic services, and the third layer is the program framework.</a:t>
            </a:r>
          </a:p>
          <a:p>
            <a:pPr fontAlgn="auto">
              <a:lnSpc>
                <a:spcPct val="150000"/>
              </a:lnSpc>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3"/>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80000" lnSpcReduction="20000"/>
          </a:bodyPr>
          <a:lstStyle/>
          <a:p>
            <a:pPr marL="285750" indent="-285750" fontAlgn="auto">
              <a:lnSpc>
                <a:spcPct val="150000"/>
              </a:lnSpc>
              <a:buFont typeface="Arial" charset="0"/>
              <a:buChar char="•"/>
            </a:pPr>
            <a:r>
              <a:rPr lang="x-none" altLang="en-US">
                <a:sym typeface="+mn-ea"/>
              </a:rPr>
              <a:t>Target device coverage</a:t>
            </a: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2"/>
          <a:stretch>
            <a:fillRect/>
          </a:stretch>
        </p:blipFill>
        <p:spPr>
          <a:xfrm>
            <a:off x="7529830" y="3904615"/>
            <a:ext cx="4449445" cy="2771775"/>
          </a:xfrm>
          <a:prstGeom prst="rect">
            <a:avLst/>
          </a:prstGeom>
        </p:spPr>
      </p:pic>
      <p:pic>
        <p:nvPicPr>
          <p:cNvPr id="5" name="Picture 4"/>
          <p:cNvPicPr>
            <a:picLocks noChangeAspect="1"/>
          </p:cNvPicPr>
          <p:nvPr/>
        </p:nvPicPr>
        <p:blipFill>
          <a:blip r:embed="rId3"/>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80000" lnSpcReduction="20000"/>
          </a:bodyPr>
          <a:lstStyle/>
          <a:p>
            <a:pPr marL="285750" indent="-285750" fontAlgn="auto">
              <a:lnSpc>
                <a:spcPct val="150000"/>
              </a:lnSpc>
              <a:buFont typeface="Arial" charset="0"/>
              <a:buChar char="•"/>
            </a:pPr>
            <a:r>
              <a:rPr lang="x-none" altLang="en-US">
                <a:sym typeface="+mn-ea"/>
              </a:rPr>
              <a:t>Trusted security based on microkernel architecture</a:t>
            </a: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2"/>
          <a:stretch>
            <a:fillRect/>
          </a:stretch>
        </p:blipFill>
        <p:spPr>
          <a:xfrm>
            <a:off x="8455025" y="1272540"/>
            <a:ext cx="3514725" cy="2009140"/>
          </a:xfrm>
          <a:prstGeom prst="rect">
            <a:avLst/>
          </a:prstGeom>
        </p:spPr>
      </p:pic>
      <p:pic>
        <p:nvPicPr>
          <p:cNvPr id="5" name="Picture 4"/>
          <p:cNvPicPr>
            <a:picLocks noChangeAspect="1"/>
          </p:cNvPicPr>
          <p:nvPr/>
        </p:nvPicPr>
        <p:blipFill>
          <a:blip r:embed="rId3"/>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p>
          <a:p>
            <a:pPr fontAlgn="auto">
              <a:lnSpc>
                <a:spcPct val="150000"/>
              </a:lnSpc>
            </a:pPr>
            <a:r>
              <a:rPr lang="x-none" altLang="en-US"/>
              <a:t>LiteOS开源项目目前支持ARM Cortex-M0，Cortex-M3，Cortex-M4，Cortex-M7等芯片架构</a:t>
            </a:r>
          </a:p>
          <a:p>
            <a:pPr fontAlgn="auto">
              <a:lnSpc>
                <a:spcPct val="150000"/>
              </a:lnSpc>
            </a:pPr>
            <a:r>
              <a:rPr lang="x-none" altLang="en-US"/>
              <a:t>LiteOS支持的开发板列表 Huawei LiteOS 联合业界主流MCU厂家，通过开发者活动，目前已经适配了30+ 通用 MCU开发套件，5套NB-IoT集成开发套件</a:t>
            </a:r>
          </a:p>
        </p:txBody>
      </p:sp>
      <p:pic>
        <p:nvPicPr>
          <p:cNvPr id="7" name="Picture 6"/>
          <p:cNvPicPr>
            <a:picLocks noChangeAspect="1"/>
          </p:cNvPicPr>
          <p:nvPr/>
        </p:nvPicPr>
        <p:blipFill>
          <a:blip r:embed="rId2"/>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p>
          <a:p>
            <a:pPr fontAlgn="auto">
              <a:lnSpc>
                <a:spcPct val="150000"/>
              </a:lnSpc>
            </a:pPr>
            <a:r>
              <a:rPr lang="en-US"/>
              <a:t>    优化Mesh自组网能力，满足海量终端组网</a:t>
            </a:r>
          </a:p>
        </p:txBody>
      </p:sp>
      <p:pic>
        <p:nvPicPr>
          <p:cNvPr id="4" name="Picture 3"/>
          <p:cNvPicPr>
            <a:picLocks noChangeAspect="1"/>
          </p:cNvPicPr>
          <p:nvPr/>
        </p:nvPicPr>
        <p:blipFill>
          <a:blip r:embed="rId2"/>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1040</Words>
  <Application>Microsoft Office PowerPoint</Application>
  <PresentationFormat>Widescreen</PresentationFormat>
  <Paragraphs>95</Paragraphs>
  <Slides>26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宋体</vt:lpstr>
      <vt:lpstr>Arial</vt:lpstr>
      <vt:lpstr>Calibri</vt:lpstr>
      <vt:lpstr>Calibri Light</vt: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lpstr>Q &amp; A</vt:lpstr>
      <vt:lpstr>Application Running Model in Android</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Zhang, Alan</cp:lastModifiedBy>
  <cp:revision>51</cp:revision>
  <dcterms:created xsi:type="dcterms:W3CDTF">2019-08-20T08:24:45Z</dcterms:created>
  <dcterms:modified xsi:type="dcterms:W3CDTF">2019-08-20T08:32:10Z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